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80" r:id="rId5"/>
  </p:sldMasterIdLst>
  <p:sldIdLst>
    <p:sldId id="256" r:id="rId6"/>
    <p:sldId id="300" r:id="rId7"/>
    <p:sldId id="301" r:id="rId8"/>
    <p:sldId id="303" r:id="rId9"/>
    <p:sldId id="298" r:id="rId10"/>
    <p:sldId id="302" r:id="rId11"/>
    <p:sldId id="299" r:id="rId12"/>
    <p:sldId id="268" r:id="rId13"/>
    <p:sldId id="270" r:id="rId14"/>
    <p:sldId id="271" r:id="rId15"/>
    <p:sldId id="259" r:id="rId16"/>
  </p:sldIdLst>
  <p:sldSz cx="12192000" cy="6858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Futura LT" panose="020B0604020202020204" charset="0"/>
      <p:regular r:id="rId21"/>
    </p:embeddedFont>
    <p:embeddedFont>
      <p:font typeface="Futura Lt BT" panose="020B0402020204020303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241"/>
    <a:srgbClr val="042C41"/>
    <a:srgbClr val="282241"/>
    <a:srgbClr val="032241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DEA4763-538A-4A06-4025-1F6A104EE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72" y="4965192"/>
            <a:ext cx="4617720" cy="10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Report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45871"/>
            <a:ext cx="9144000" cy="13528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675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BDC6-FBC1-6C84-C990-93AEEA8F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567595"/>
          </a:xfrm>
        </p:spPr>
        <p:txBody>
          <a:bodyPr anchor="b"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B61D-ABF8-6ED6-5F40-21F16566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E2A0-1461-1072-4A70-BCED7042C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9723"/>
            <a:ext cx="3932237" cy="4259266"/>
          </a:xfrm>
        </p:spPr>
        <p:txBody>
          <a:bodyPr/>
          <a:lstStyle>
            <a:lvl1pPr marL="0" indent="0">
              <a:buNone/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B85C91-CB3A-23D7-E11D-7099C63D8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65125"/>
            <a:ext cx="10744200" cy="631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369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83E0-2337-434B-2D20-DF2E095F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67595"/>
          </a:xfrm>
        </p:spPr>
        <p:txBody>
          <a:bodyPr anchor="b"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A5C56-AA52-0A79-C66B-91DE96BE4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4224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22869-0B3C-57B2-B49A-BBB37CE3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5021"/>
            <a:ext cx="3932237" cy="4313968"/>
          </a:xfrm>
        </p:spPr>
        <p:txBody>
          <a:bodyPr/>
          <a:lstStyle>
            <a:lvl1pPr marL="0" indent="0">
              <a:buNone/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AC12615-8E3E-4AD7-B7D1-FB96978B02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65125"/>
            <a:ext cx="10744200" cy="631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442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DF0BD-317B-00FC-E7A2-96683819E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55078"/>
            <a:ext cx="2628900" cy="4967654"/>
          </a:xfrm>
        </p:spPr>
        <p:txBody>
          <a:bodyPr vert="eaVert"/>
          <a:lstStyle>
            <a:lvl1pPr>
              <a:defRPr sz="2400">
                <a:solidFill>
                  <a:srgbClr val="03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6AE59-9E68-DEB0-F544-A84E9F231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55078"/>
            <a:ext cx="7734300" cy="4967654"/>
          </a:xfrm>
        </p:spPr>
        <p:txBody>
          <a:bodyPr vert="eaVert"/>
          <a:lstStyle>
            <a:lvl1pPr>
              <a:defRPr sz="2000">
                <a:solidFill>
                  <a:srgbClr val="032241"/>
                </a:solidFill>
                <a:latin typeface="Futura Lt BT" panose="020B0402020204020303" pitchFamily="34" charset="0"/>
              </a:defRPr>
            </a:lvl1pPr>
            <a:lvl2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526404-9D97-5CB3-48CF-D5869C43BDE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567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LT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32241"/>
                </a:solidFill>
                <a:latin typeface="Futura Lt BT" panose="020B0402020204020303" pitchFamily="34" charset="0"/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85645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orizontal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366DF19B-DB23-C247-BFE2-C435F485744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327662" y="4905599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2E4FA9D-722A-1041-8940-4BAC99F095C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327662" y="1030402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6FAFE-1F04-05D8-E788-55E8C3C6F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694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3122-8E49-A214-A934-2E01A968497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8200" y="1030401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D686A8-0A31-46E7-C711-E67C90CF19C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8199" y="2323707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9AA8E7-F500-ECA3-0B1D-7BCB008A7063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38199" y="3650007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B2CA2D-43F7-D934-1923-A4575C2B0072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38199" y="4905598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3D95C3-DA23-4414-F0E6-E6563AEB48E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27662" y="2323706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4837B51-8B1B-8D2B-B26D-76875C476C9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327662" y="3650007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0307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 descr="Questions | MyAwfulArt.com | Russ Allison Loar | Flickr">
            <a:extLst>
              <a:ext uri="{FF2B5EF4-FFF2-40B4-BE49-F238E27FC236}">
                <a16:creationId xmlns:a16="http://schemas.microsoft.com/office/drawing/2014/main" id="{D3BCF1E5-A1CD-EBBE-B8E4-C6F588FC4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05000"/>
            <a:ext cx="257175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B2248-379A-031F-8BD9-BC51300838DE}"/>
              </a:ext>
            </a:extLst>
          </p:cNvPr>
          <p:cNvSpPr txBox="1"/>
          <p:nvPr userDrawn="1"/>
        </p:nvSpPr>
        <p:spPr>
          <a:xfrm>
            <a:off x="760429" y="263951"/>
            <a:ext cx="1067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4224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44833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Report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81383"/>
            <a:ext cx="9144000" cy="1317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4" name="Picture 2" descr="Contact Us | RIJR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1014"/>
            <a:ext cx="4381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7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4893276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 marL="971550" indent="-514350">
              <a:buFont typeface="+mj-lt"/>
              <a:buAutoNum type="alphaUcPeriod"/>
              <a:defRPr sz="2000">
                <a:solidFill>
                  <a:srgbClr val="041841"/>
                </a:solidFill>
                <a:latin typeface="Futura Lt BT" panose="020B0402020204020303" pitchFamily="34" charset="0"/>
              </a:defRPr>
            </a:lvl2pPr>
            <a:lvl3pPr marL="1428750" indent="-514350">
              <a:buFont typeface="+mj-lt"/>
              <a:buAutoNum type="arabi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3pPr>
            <a:lvl4pPr marL="1771650" indent="-400050">
              <a:buFont typeface="+mj-lt"/>
              <a:buAutoNum type="alphaL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4pPr>
            <a:lvl5pPr marL="2228850" indent="-400050">
              <a:buFont typeface="Arial" panose="020B0604020202020204" pitchFamily="34" charset="0"/>
              <a:buChar char="•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900CA-73BE-5547-4836-31E7D0D61948}"/>
              </a:ext>
            </a:extLst>
          </p:cNvPr>
          <p:cNvSpPr txBox="1"/>
          <p:nvPr/>
        </p:nvSpPr>
        <p:spPr>
          <a:xfrm>
            <a:off x="875930" y="152427"/>
            <a:ext cx="1044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42241"/>
                </a:solidFill>
                <a:latin typeface="Futura Lt BT" panose="020B0402020204020303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997948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4893276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 marL="971550" indent="-514350">
              <a:buFont typeface="+mj-lt"/>
              <a:buAutoNum type="alphaUcPeriod"/>
              <a:defRPr sz="2000">
                <a:solidFill>
                  <a:srgbClr val="041841"/>
                </a:solidFill>
                <a:latin typeface="Futura Lt BT" panose="020B0402020204020303" pitchFamily="34" charset="0"/>
              </a:defRPr>
            </a:lvl2pPr>
            <a:lvl3pPr marL="1428750" indent="-514350">
              <a:buFont typeface="+mj-lt"/>
              <a:buAutoNum type="arabi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3pPr>
            <a:lvl4pPr marL="1771650" indent="-400050">
              <a:buFont typeface="+mj-lt"/>
              <a:buAutoNum type="alphaL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4pPr>
            <a:lvl5pPr marL="2228850" indent="-400050">
              <a:buFont typeface="Arial" panose="020B0604020202020204" pitchFamily="34" charset="0"/>
              <a:buChar char="•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3F8DF5-1309-CC52-CFD8-483635D75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73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5865833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694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838200" y="1095375"/>
            <a:ext cx="10587038" cy="488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2pPr>
            <a:lvl3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3pPr>
            <a:lvl4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4pPr>
            <a:lvl5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5pPr>
          </a:lstStyle>
          <a:p>
            <a:pPr lvl="0"/>
            <a:r>
              <a:rPr lang="en-US"/>
              <a:t>Main Category Text</a:t>
            </a:r>
          </a:p>
          <a:p>
            <a:pPr lvl="0"/>
            <a:r>
              <a:rPr lang="en-US"/>
              <a:t>	</a:t>
            </a:r>
            <a:r>
              <a:rPr lang="en-US" sz="2000"/>
              <a:t>Subcategory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330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Lists Side by Sid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073E-C9AE-8E46-A8D3-500E8EFF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37493"/>
            <a:ext cx="5157787" cy="43961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A8906-D5CF-3BFA-D03D-984A33A24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7109"/>
            <a:ext cx="5157787" cy="4712554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51011-B103-0265-A4EC-254993BB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7494"/>
            <a:ext cx="5183188" cy="43961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F1B65-2AB5-FD9C-3419-5C3C638B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109"/>
            <a:ext cx="5183188" cy="4712554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E6B546-7D26-85B4-D125-2F70EC517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6759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61546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4893276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 marL="971550" indent="-514350">
              <a:buFont typeface="+mj-lt"/>
              <a:buAutoNum type="alphaUcPeriod"/>
              <a:defRPr sz="2000">
                <a:solidFill>
                  <a:srgbClr val="041841"/>
                </a:solidFill>
                <a:latin typeface="Futura Lt BT" panose="020B0402020204020303" pitchFamily="34" charset="0"/>
              </a:defRPr>
            </a:lvl2pPr>
            <a:lvl3pPr marL="1428750" indent="-514350">
              <a:buFont typeface="+mj-lt"/>
              <a:buAutoNum type="arabi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3pPr>
            <a:lvl4pPr marL="1771650" indent="-400050">
              <a:buFont typeface="+mj-lt"/>
              <a:buAutoNum type="alphaL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4pPr>
            <a:lvl5pPr marL="2228850" indent="-400050">
              <a:buFont typeface="Arial" panose="020B0604020202020204" pitchFamily="34" charset="0"/>
              <a:buChar char="•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3A49B-5C79-EAD1-68A1-BC72C53830A1}"/>
              </a:ext>
            </a:extLst>
          </p:cNvPr>
          <p:cNvSpPr txBox="1"/>
          <p:nvPr userDrawn="1"/>
        </p:nvSpPr>
        <p:spPr>
          <a:xfrm>
            <a:off x="838200" y="215353"/>
            <a:ext cx="10409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42241"/>
                </a:solidFill>
                <a:latin typeface="Futura Lt BT" panose="020B0402020204020303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2772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ulleted List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D5B4-4D92-3620-0E24-517AE508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3869"/>
            <a:ext cx="5181600" cy="4967654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ECFB2-6D1B-0FF9-6D70-6DB2655E1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3869"/>
            <a:ext cx="5181600" cy="4862146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5771D4-410A-BDBD-790C-00DE2B6C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6759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595954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ulleted List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37D7C2-629F-0E44-9665-50F1EE79C69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879080" y="1074655"/>
            <a:ext cx="3474720" cy="4920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940EB5D9-35CF-A044-BFE3-B5F4FDDFF64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257081" y="1074654"/>
            <a:ext cx="3474720" cy="4920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2C5AB9DA-D745-3E49-B64B-3EAB32EE883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5082" y="1074655"/>
            <a:ext cx="3474720" cy="4920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6B837B8-5389-505D-DA48-252A737B9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82" y="365125"/>
            <a:ext cx="10718718" cy="5660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69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EF8C-2D03-494D-BC23-E0F21B91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7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4224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82D5-9B8E-465B-AE6B-F7A364222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1"/>
            <a:ext cx="10515600" cy="254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A3E98-EF4D-402B-ADE6-ED6E6E6E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051133"/>
            <a:ext cx="10515600" cy="223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55597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BDC6-FBC1-6C84-C990-93AEEA8F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567595"/>
          </a:xfrm>
        </p:spPr>
        <p:txBody>
          <a:bodyPr anchor="b"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B61D-ABF8-6ED6-5F40-21F16566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E2A0-1461-1072-4A70-BCED7042C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9723"/>
            <a:ext cx="3932237" cy="4259266"/>
          </a:xfrm>
        </p:spPr>
        <p:txBody>
          <a:bodyPr/>
          <a:lstStyle>
            <a:lvl1pPr marL="0" indent="0">
              <a:buNone/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B85C91-CB3A-23D7-E11D-7099C63D8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65125"/>
            <a:ext cx="10744200" cy="631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859997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83E0-2337-434B-2D20-DF2E095F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67595"/>
          </a:xfrm>
        </p:spPr>
        <p:txBody>
          <a:bodyPr anchor="b"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A5C56-AA52-0A79-C66B-91DE96BE4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4224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22869-0B3C-57B2-B49A-BBB37CE3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5021"/>
            <a:ext cx="3932237" cy="4313968"/>
          </a:xfrm>
        </p:spPr>
        <p:txBody>
          <a:bodyPr/>
          <a:lstStyle>
            <a:lvl1pPr marL="0" indent="0">
              <a:buNone/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AC12615-8E3E-4AD7-B7D1-FB96978B02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65125"/>
            <a:ext cx="10744200" cy="631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118204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DF0BD-317B-00FC-E7A2-96683819E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55078"/>
            <a:ext cx="2628900" cy="4967654"/>
          </a:xfrm>
        </p:spPr>
        <p:txBody>
          <a:bodyPr vert="eaVert"/>
          <a:lstStyle>
            <a:lvl1pPr>
              <a:defRPr sz="2400">
                <a:solidFill>
                  <a:srgbClr val="03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6AE59-9E68-DEB0-F544-A84E9F231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55078"/>
            <a:ext cx="7734300" cy="4967654"/>
          </a:xfrm>
        </p:spPr>
        <p:txBody>
          <a:bodyPr vert="eaVert"/>
          <a:lstStyle>
            <a:lvl1pPr>
              <a:defRPr sz="2000">
                <a:solidFill>
                  <a:srgbClr val="032241"/>
                </a:solidFill>
                <a:latin typeface="Futura Lt BT" panose="020B0402020204020303" pitchFamily="34" charset="0"/>
              </a:defRPr>
            </a:lvl1pPr>
            <a:lvl2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3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526404-9D97-5CB3-48CF-D5869C43BDE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67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LT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32241"/>
                </a:solidFill>
                <a:latin typeface="Futura Lt BT" panose="020B0402020204020303" pitchFamily="34" charset="0"/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7272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horizontal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366DF19B-DB23-C247-BFE2-C435F485744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327662" y="4905599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2E4FA9D-722A-1041-8940-4BAC99F095C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327662" y="1030402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6FAFE-1F04-05D8-E788-55E8C3C6F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694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3122-8E49-A214-A934-2E01A968497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8200" y="1030401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D686A8-0A31-46E7-C711-E67C90CF19C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8199" y="2323707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9AA8E7-F500-ECA3-0B1D-7BCB008A7063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38199" y="3650007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B2CA2D-43F7-D934-1923-A4575C2B0072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38199" y="4905598"/>
            <a:ext cx="2196623" cy="110529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3D95C3-DA23-4414-F0E6-E6563AEB48E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27662" y="2323706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4837B51-8B1B-8D2B-B26D-76875C476C9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327662" y="3650007"/>
            <a:ext cx="8026138" cy="1105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70453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 descr="Questions | MyAwfulArt.com | Russ Allison Loar | Flickr">
            <a:extLst>
              <a:ext uri="{FF2B5EF4-FFF2-40B4-BE49-F238E27FC236}">
                <a16:creationId xmlns:a16="http://schemas.microsoft.com/office/drawing/2014/main" id="{D3BCF1E5-A1CD-EBBE-B8E4-C6F588FC4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05000"/>
            <a:ext cx="257175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ECE9D-7348-D411-E7AF-32DE181C6AC2}"/>
              </a:ext>
            </a:extLst>
          </p:cNvPr>
          <p:cNvSpPr txBox="1"/>
          <p:nvPr/>
        </p:nvSpPr>
        <p:spPr>
          <a:xfrm>
            <a:off x="1683798" y="239696"/>
            <a:ext cx="8824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42241"/>
                </a:solidFill>
                <a:latin typeface="Futura Lt BT" panose="020B04020202040203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683646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BA8C82-2551-5A6C-9776-1FE45B3A7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latin typeface="Futura Lt BT" panose="020B04020202040203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A17F43-4735-CF78-6302-92B579422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0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Futura Lt BT" panose="020B04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Content Placeholder 5" descr="C:\Users\jind\AppData\Local\Microsoft\Windows\INetCache\Content.MSO\B9382768.tmp">
            <a:extLst>
              <a:ext uri="{FF2B5EF4-FFF2-40B4-BE49-F238E27FC236}">
                <a16:creationId xmlns:a16="http://schemas.microsoft.com/office/drawing/2014/main" id="{BC1C41C1-C5FB-9CB1-5356-4EBD51A41B6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10" y="6065386"/>
            <a:ext cx="2960242" cy="632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716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91FC-581D-00AA-CE82-F7F60564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73" y="166977"/>
            <a:ext cx="10515600" cy="663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89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12109"/>
            <a:ext cx="10515600" cy="4893276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80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 marL="971550" indent="-514350">
              <a:buFont typeface="+mj-lt"/>
              <a:buAutoNum type="alphaUcPeriod"/>
              <a:defRPr sz="2000">
                <a:solidFill>
                  <a:srgbClr val="041841"/>
                </a:solidFill>
                <a:latin typeface="Futura Lt BT" panose="020B0402020204020303" pitchFamily="34" charset="0"/>
              </a:defRPr>
            </a:lvl2pPr>
            <a:lvl3pPr marL="1428750" indent="-514350">
              <a:buFont typeface="+mj-lt"/>
              <a:buAutoNum type="arabi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3pPr>
            <a:lvl4pPr marL="1771650" indent="-400050">
              <a:buFont typeface="+mj-lt"/>
              <a:buAutoNum type="alphaL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4pPr>
            <a:lvl5pPr marL="2228850" indent="-400050">
              <a:buFont typeface="Arial" panose="020B0604020202020204" pitchFamily="34" charset="0"/>
              <a:buChar char="•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 dirty="0"/>
              <a:t>Main Category Text</a:t>
            </a:r>
          </a:p>
          <a:p>
            <a:pPr lvl="0"/>
            <a:r>
              <a:rPr lang="en-US" dirty="0"/>
              <a:t>	</a:t>
            </a:r>
            <a:r>
              <a:rPr lang="en-US" sz="2000" dirty="0"/>
              <a:t>Subcategory Text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3F8DF5-1309-CC52-CFD8-483635D75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73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875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ing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4893276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 marL="971550" indent="-514350">
              <a:buFont typeface="+mj-lt"/>
              <a:buAutoNum type="alphaUcPeriod"/>
              <a:defRPr sz="2000">
                <a:solidFill>
                  <a:srgbClr val="041841"/>
                </a:solidFill>
                <a:latin typeface="Futura Lt BT" panose="020B0402020204020303" pitchFamily="34" charset="0"/>
              </a:defRPr>
            </a:lvl2pPr>
            <a:lvl3pPr marL="1428750" indent="-514350">
              <a:buFont typeface="+mj-lt"/>
              <a:buAutoNum type="arabi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3pPr>
            <a:lvl4pPr marL="1771650" indent="-400050">
              <a:buFont typeface="+mj-lt"/>
              <a:buAutoNum type="alphaL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4pPr>
            <a:lvl5pPr marL="2228850" indent="-400050">
              <a:buFont typeface="Arial" panose="020B0604020202020204" pitchFamily="34" charset="0"/>
              <a:buChar char="•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9910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4893276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 marL="971550" indent="-514350">
              <a:buFont typeface="+mj-lt"/>
              <a:buAutoNum type="alphaUcPeriod"/>
              <a:defRPr sz="2000">
                <a:solidFill>
                  <a:srgbClr val="041841"/>
                </a:solidFill>
                <a:latin typeface="Futura Lt BT" panose="020B0402020204020303" pitchFamily="34" charset="0"/>
              </a:defRPr>
            </a:lvl2pPr>
            <a:lvl3pPr marL="1428750" indent="-514350">
              <a:buFont typeface="+mj-lt"/>
              <a:buAutoNum type="arabi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3pPr>
            <a:lvl4pPr marL="1771650" indent="-400050">
              <a:buFont typeface="+mj-lt"/>
              <a:buAutoNum type="alphaLcPeriod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4pPr>
            <a:lvl5pPr marL="2228850" indent="-400050">
              <a:buFont typeface="Arial" panose="020B0604020202020204" pitchFamily="34" charset="0"/>
              <a:buChar char="•"/>
              <a:defRPr sz="1800">
                <a:solidFill>
                  <a:srgbClr val="0418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3F8DF5-1309-CC52-CFD8-483635D75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73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754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694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838200" y="1095375"/>
            <a:ext cx="10587038" cy="488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41841"/>
                </a:solidFill>
                <a:latin typeface="Futura Lt BT" panose="020B0402020204020303" pitchFamily="34" charset="0"/>
              </a:defRPr>
            </a:lvl1pPr>
            <a:lvl2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2pPr>
            <a:lvl3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3pPr>
            <a:lvl4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4pPr>
            <a:lvl5pPr>
              <a:defRPr>
                <a:solidFill>
                  <a:srgbClr val="041841"/>
                </a:solidFill>
                <a:latin typeface="Futura LT" panose="02000503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847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Side by Sid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073E-C9AE-8E46-A8D3-500E8EFF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37493"/>
            <a:ext cx="5157787" cy="43961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A8906-D5CF-3BFA-D03D-984A33A24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7109"/>
            <a:ext cx="5157787" cy="4712554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51011-B103-0265-A4EC-254993BB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7494"/>
            <a:ext cx="5183188" cy="43961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F1B65-2AB5-FD9C-3419-5C3C638B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109"/>
            <a:ext cx="5183188" cy="4712554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E6B546-7D26-85B4-D125-2F70EC517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6759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9100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ed List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D5B4-4D92-3620-0E24-517AE508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3869"/>
            <a:ext cx="5181600" cy="4967654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ECFB2-6D1B-0FF9-6D70-6DB2655E1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3869"/>
            <a:ext cx="5181600" cy="4862146"/>
          </a:xfrm>
        </p:spPr>
        <p:txBody>
          <a:bodyPr/>
          <a:lstStyle>
            <a:lvl1pPr>
              <a:defRPr sz="2400">
                <a:solidFill>
                  <a:srgbClr val="042241"/>
                </a:solidFill>
                <a:latin typeface="Futura Lt BT" panose="020B0402020204020303" pitchFamily="34" charset="0"/>
              </a:defRPr>
            </a:lvl1pPr>
            <a:lvl2pPr>
              <a:defRPr sz="2000">
                <a:solidFill>
                  <a:srgbClr val="042241"/>
                </a:solidFill>
                <a:latin typeface="Futura Lt BT" panose="020B0402020204020303" pitchFamily="34" charset="0"/>
              </a:defRPr>
            </a:lvl2pPr>
            <a:lvl3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3pPr>
            <a:lvl4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4pPr>
            <a:lvl5pPr>
              <a:defRPr sz="1800">
                <a:solidFill>
                  <a:srgbClr val="042241"/>
                </a:solidFill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5771D4-410A-BDBD-790C-00DE2B6C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6759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6029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ed List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37D7C2-629F-0E44-9665-50F1EE79C69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879080" y="1074655"/>
            <a:ext cx="3474720" cy="4920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940EB5D9-35CF-A044-BFE3-B5F4FDDFF64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257081" y="1074654"/>
            <a:ext cx="3474720" cy="4920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2C5AB9DA-D745-3E49-B64B-3EAB32EE883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5082" y="1074655"/>
            <a:ext cx="3474720" cy="4920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57943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8651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⎻"/>
              <a:tabLst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6B837B8-5389-505D-DA48-252A737B9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82" y="365125"/>
            <a:ext cx="10718718" cy="5660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4224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70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EF8C-2D03-494D-BC23-E0F21B91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7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4224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82D5-9B8E-465B-AE6B-F7A364222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1"/>
            <a:ext cx="10515600" cy="254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A3E98-EF4D-402B-ADE6-ED6E6E6E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051133"/>
            <a:ext cx="10515600" cy="223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224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6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1FEB3D9E-FF43-6E1F-782E-6154FC8F68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8" y="6126480"/>
            <a:ext cx="2788920" cy="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57199" y="6219883"/>
            <a:ext cx="9115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58595B"/>
                </a:solidFill>
                <a:latin typeface="Futura Lt BT" panose="020B0402020204020303" pitchFamily="34" charset="0"/>
              </a:rPr>
              <a:t>© </a:t>
            </a:r>
            <a:fld id="{41A54522-687C-4A01-8F28-0D1753380686}" type="datetimeyyyy">
              <a:rPr lang="en-US" sz="1200" smtClean="0">
                <a:solidFill>
                  <a:srgbClr val="58595B"/>
                </a:solidFill>
                <a:latin typeface="Futura Lt BT" panose="020B0402020204020303" pitchFamily="34" charset="0"/>
              </a:rPr>
              <a:t>2026</a:t>
            </a:fld>
            <a:r>
              <a:rPr lang="en-US" sz="1200" dirty="0">
                <a:solidFill>
                  <a:srgbClr val="58595B"/>
                </a:solidFill>
                <a:latin typeface="Futura Lt BT" panose="020B0402020204020303" pitchFamily="34" charset="0"/>
              </a:rPr>
              <a:t> Rhode Island Joint Reinsurance Association • Page </a:t>
            </a:r>
            <a:fld id="{2FFBB337-AB6E-4B8D-9EF9-CF8443C47AD7}" type="slidenum">
              <a:rPr lang="en-US" sz="1200" smtClean="0">
                <a:solidFill>
                  <a:srgbClr val="58595B"/>
                </a:solidFill>
                <a:latin typeface="Futura Lt BT" panose="020B0402020204020303" pitchFamily="34" charset="0"/>
              </a:rPr>
              <a:t>‹#›</a:t>
            </a:fld>
            <a:endParaRPr lang="en-US" sz="1200" dirty="0">
              <a:solidFill>
                <a:srgbClr val="58595B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FA234B-7E3D-4878-9521-C4898C3B6FE1}"/>
              </a:ext>
            </a:extLst>
          </p:cNvPr>
          <p:cNvCxnSpPr/>
          <p:nvPr userDrawn="1"/>
        </p:nvCxnSpPr>
        <p:spPr>
          <a:xfrm flipH="1">
            <a:off x="0" y="1010295"/>
            <a:ext cx="12192000" cy="0"/>
          </a:xfrm>
          <a:prstGeom prst="line">
            <a:avLst/>
          </a:prstGeom>
          <a:ln w="63500">
            <a:solidFill>
              <a:srgbClr val="042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FA234B-7E3D-4878-9521-C4898C3B6FE1}"/>
              </a:ext>
            </a:extLst>
          </p:cNvPr>
          <p:cNvCxnSpPr/>
          <p:nvPr userDrawn="1"/>
        </p:nvCxnSpPr>
        <p:spPr>
          <a:xfrm flipH="1">
            <a:off x="0" y="6036675"/>
            <a:ext cx="12192000" cy="0"/>
          </a:xfrm>
          <a:prstGeom prst="line">
            <a:avLst/>
          </a:prstGeom>
          <a:ln w="63500">
            <a:solidFill>
              <a:srgbClr val="042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9" r:id="rId4"/>
    <p:sldLayoutId id="2147483663" r:id="rId5"/>
    <p:sldLayoutId id="2147483671" r:id="rId6"/>
    <p:sldLayoutId id="2147483670" r:id="rId7"/>
    <p:sldLayoutId id="2147483675" r:id="rId8"/>
    <p:sldLayoutId id="2147483664" r:id="rId9"/>
    <p:sldLayoutId id="2147483672" r:id="rId10"/>
    <p:sldLayoutId id="2147483673" r:id="rId11"/>
    <p:sldLayoutId id="2147483674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199" y="6219883"/>
            <a:ext cx="9115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58595B"/>
                </a:solidFill>
                <a:latin typeface="Futura Lt BT" panose="020B0402020204020303" pitchFamily="34" charset="0"/>
              </a:rPr>
              <a:t>© </a:t>
            </a:r>
            <a:fld id="{41A54522-687C-4A01-8F28-0D1753380686}" type="datetimeyyyy">
              <a:rPr lang="en-US" sz="1200" smtClean="0">
                <a:solidFill>
                  <a:srgbClr val="58595B"/>
                </a:solidFill>
                <a:latin typeface="Futura Lt BT" panose="020B0402020204020303" pitchFamily="34" charset="0"/>
              </a:rPr>
              <a:t>2026</a:t>
            </a:fld>
            <a:r>
              <a:rPr lang="en-US" sz="1200" dirty="0">
                <a:solidFill>
                  <a:srgbClr val="58595B"/>
                </a:solidFill>
                <a:latin typeface="Futura Lt BT" panose="020B0402020204020303" pitchFamily="34" charset="0"/>
              </a:rPr>
              <a:t> Rhode Island Joint Reinsurance Association• Page </a:t>
            </a:r>
            <a:fld id="{2FFBB337-AB6E-4B8D-9EF9-CF8443C47AD7}" type="slidenum">
              <a:rPr lang="en-US" sz="1200" smtClean="0">
                <a:solidFill>
                  <a:srgbClr val="58595B"/>
                </a:solidFill>
                <a:latin typeface="Futura Lt BT" panose="020B0402020204020303" pitchFamily="34" charset="0"/>
              </a:rPr>
              <a:t>‹#›</a:t>
            </a:fld>
            <a:endParaRPr lang="en-US" sz="1200" dirty="0">
              <a:solidFill>
                <a:srgbClr val="58595B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FA234B-7E3D-4878-9521-C4898C3B6FE1}"/>
              </a:ext>
            </a:extLst>
          </p:cNvPr>
          <p:cNvCxnSpPr/>
          <p:nvPr/>
        </p:nvCxnSpPr>
        <p:spPr>
          <a:xfrm flipH="1">
            <a:off x="0" y="1010295"/>
            <a:ext cx="12192000" cy="0"/>
          </a:xfrm>
          <a:prstGeom prst="line">
            <a:avLst/>
          </a:prstGeom>
          <a:ln w="63500">
            <a:solidFill>
              <a:srgbClr val="042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FA234B-7E3D-4878-9521-C4898C3B6FE1}"/>
              </a:ext>
            </a:extLst>
          </p:cNvPr>
          <p:cNvCxnSpPr/>
          <p:nvPr/>
        </p:nvCxnSpPr>
        <p:spPr>
          <a:xfrm flipH="1">
            <a:off x="0" y="6036675"/>
            <a:ext cx="12192000" cy="0"/>
          </a:xfrm>
          <a:prstGeom prst="line">
            <a:avLst/>
          </a:prstGeom>
          <a:ln w="63500">
            <a:solidFill>
              <a:srgbClr val="042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ntact Us | RIJR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19" y="6146998"/>
            <a:ext cx="2260120" cy="5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5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1615-7F21-7167-1CEA-8EA765D6E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To The </a:t>
            </a:r>
            <a:br>
              <a:rPr lang="en-US" dirty="0"/>
            </a:br>
            <a:r>
              <a:rPr lang="en-US" dirty="0"/>
              <a:t>RI Special Legislative Commission To Study Housing Affordability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1CAE7-1B6D-9DAD-03DA-3932A280E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Frank O’Brien</a:t>
            </a:r>
          </a:p>
          <a:p>
            <a:pPr>
              <a:spcBef>
                <a:spcPts val="0"/>
              </a:spcBef>
            </a:pPr>
            <a:r>
              <a:rPr lang="en-US" dirty="0"/>
              <a:t>Vice President &amp; General Counsel</a:t>
            </a:r>
          </a:p>
          <a:p>
            <a:pPr>
              <a:spcBef>
                <a:spcPts val="0"/>
              </a:spcBef>
            </a:pPr>
            <a:r>
              <a:rPr lang="en-US" dirty="0"/>
              <a:t>January 15,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8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EB05C-3D76-9EF9-CCC9-42EC806C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</a:t>
            </a:r>
            <a:r>
              <a:rPr lang="en-US" altLang="en-US" dirty="0" err="1"/>
              <a:t>RIJRA</a:t>
            </a:r>
            <a:r>
              <a:rPr lang="en-US" altLang="en-US" dirty="0"/>
              <a:t> Differs from Voluntary Insurers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1923D3-817D-2C90-FD4E-81810010959E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2133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5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defRPr sz="1777" b="1">
                <a:solidFill>
                  <a:schemeClr val="tx1"/>
                </a:solidFill>
                <a:latin typeface="+mn-lt"/>
              </a:defRPr>
            </a:lvl2pPr>
            <a:lvl3pPr marL="81281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3pPr>
            <a:lvl4pPr marL="1219215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422" b="1">
                <a:solidFill>
                  <a:schemeClr val="tx1"/>
                </a:solidFill>
                <a:latin typeface="+mn-lt"/>
              </a:defRPr>
            </a:lvl4pPr>
            <a:lvl5pPr marL="1625621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5pPr>
            <a:lvl6pPr marL="20320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6pPr>
            <a:lvl7pPr marL="2438431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7pPr>
            <a:lvl8pPr marL="284483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8pPr>
            <a:lvl9pPr marL="3251241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altLang="en-US" sz="2800" b="0" dirty="0">
                <a:solidFill>
                  <a:srgbClr val="042241"/>
                </a:solidFill>
                <a:latin typeface="Futura Lt BT" panose="020B0402020204020303" pitchFamily="34" charset="0"/>
              </a:rPr>
              <a:t>Similarities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Accepts applications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Underwrites all risks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Issues policies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Purchases Reinsurance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Adjusts and pays losses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Inspects all properties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Maintains all appropriate records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Performs all necessary administrative functions found in voluntary insurance operations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Futura L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Futura LT" panose="020B0604020202020204" charset="0"/>
            </a:endParaRPr>
          </a:p>
          <a:p>
            <a:pPr algn="ctr">
              <a:defRPr/>
            </a:pPr>
            <a:endParaRPr lang="en-US" altLang="en-US" sz="2800" b="0" dirty="0">
              <a:solidFill>
                <a:srgbClr val="042241"/>
              </a:solidFill>
              <a:latin typeface="Futura LT" panose="020B0604020202020204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7FC4414-F949-679E-970B-C67823313AF4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2133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5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defRPr sz="1777" b="1">
                <a:solidFill>
                  <a:schemeClr val="tx1"/>
                </a:solidFill>
                <a:latin typeface="+mn-lt"/>
              </a:defRPr>
            </a:lvl2pPr>
            <a:lvl3pPr marL="81281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3pPr>
            <a:lvl4pPr marL="1219215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422" b="1">
                <a:solidFill>
                  <a:schemeClr val="tx1"/>
                </a:solidFill>
                <a:latin typeface="+mn-lt"/>
              </a:defRPr>
            </a:lvl4pPr>
            <a:lvl5pPr marL="1625621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5pPr>
            <a:lvl6pPr marL="20320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6pPr>
            <a:lvl7pPr marL="2438431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7pPr>
            <a:lvl8pPr marL="2844836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8pPr>
            <a:lvl9pPr marL="3251241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22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altLang="en-US" sz="2800" b="0" dirty="0">
                <a:solidFill>
                  <a:srgbClr val="042241"/>
                </a:solidFill>
                <a:latin typeface="Futura Lt BT" panose="020B0402020204020303" pitchFamily="34" charset="0"/>
              </a:rPr>
              <a:t>Differences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Should only be used if coverage is not available in the voluntary market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Producer has no binding authority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Producer represents the insured in transacting business with </a:t>
            </a:r>
            <a:r>
              <a:rPr lang="en-US" altLang="en-US" sz="2000" b="0" dirty="0" err="1">
                <a:solidFill>
                  <a:srgbClr val="042241"/>
                </a:solidFill>
                <a:latin typeface="Futura Lt BT" panose="020B0402020204020303" pitchFamily="34" charset="0"/>
              </a:rPr>
              <a:t>RIJRA</a:t>
            </a:r>
            <a:endParaRPr lang="en-US" altLang="en-US" sz="2000" b="0" dirty="0">
              <a:solidFill>
                <a:srgbClr val="042241"/>
              </a:solidFill>
              <a:latin typeface="Futura Lt BT" panose="020B04020202040203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No Marketing Department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042241"/>
                </a:solidFill>
                <a:latin typeface="Futura Lt BT" panose="020B0402020204020303" pitchFamily="34" charset="0"/>
              </a:rPr>
              <a:t>Selectivity –Underwriting based on policy form eligibility,  FAIR Plan Underwriting Standards and condition of property.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b="0" dirty="0">
              <a:solidFill>
                <a:srgbClr val="042241"/>
              </a:solidFill>
              <a:latin typeface="Futura Lt BT" panose="020B04020202040203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b="0" dirty="0">
              <a:solidFill>
                <a:srgbClr val="042241"/>
              </a:solidFill>
              <a:latin typeface="Futura Lt BT" panose="020B04020202040203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b="0" dirty="0">
              <a:solidFill>
                <a:srgbClr val="042241"/>
              </a:solidFill>
              <a:latin typeface="Futura Lt BT" panose="020B0402020204020303" pitchFamily="34" charset="0"/>
            </a:endParaRPr>
          </a:p>
          <a:p>
            <a:pPr algn="ctr">
              <a:defRPr/>
            </a:pPr>
            <a:endParaRPr lang="en-US" altLang="en-US" sz="2800" b="0" dirty="0">
              <a:solidFill>
                <a:srgbClr val="042241"/>
              </a:solidFill>
              <a:latin typeface="Futura L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92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1533C7-05E9-DEC0-D4D6-9D3C2842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51"/>
            <a:ext cx="10515600" cy="43152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Rhode Island Joint Reinsurance Association (RIJRA) – the “RI FAIR Plan”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Established pursuant to statute (27-33-11), governed by regulation (230 RICR 20-05-11), and its governing documents.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35 states have residual property insurance markets: Fair Plans, Beach Plans, Wind Plans, and Citizens Plans. Some states have more than one plan.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purpose of RIJRA is t</a:t>
            </a:r>
            <a:r>
              <a:rPr lang="en-US" altLang="en-US" dirty="0">
                <a:solidFill>
                  <a:srgbClr val="042241"/>
                </a:solidFill>
              </a:rPr>
              <a:t>o: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2241"/>
                </a:solidFill>
              </a:rPr>
              <a:t>make Basic Property Insurance available to qualified applicants who have been unable to secure such insurance in the normal market;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2241"/>
                </a:solidFill>
              </a:rPr>
              <a:t>encourage improvement of properties located in urban areas; and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2241"/>
                </a:solidFill>
              </a:rPr>
              <a:t>further community development.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F12FF0-8BBB-A606-7040-B992436D5B5C}"/>
              </a:ext>
            </a:extLst>
          </p:cNvPr>
          <p:cNvSpPr txBox="1">
            <a:spLocks/>
          </p:cNvSpPr>
          <p:nvPr/>
        </p:nvSpPr>
        <p:spPr>
          <a:xfrm>
            <a:off x="685537" y="245675"/>
            <a:ext cx="11051721" cy="6069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42241"/>
                </a:solidFill>
                <a:effectLst/>
                <a:uLnTx/>
                <a:uFillTx/>
                <a:latin typeface="Futura Lt BT" panose="020B0402020204020303" pitchFamily="34" charset="0"/>
              </a:rPr>
              <a:t>RIJRA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42241"/>
                </a:solidFill>
                <a:effectLst/>
                <a:uLnTx/>
                <a:uFillTx/>
                <a:latin typeface="Futura Lt BT" panose="020B0402020204020303" pitchFamily="34" charset="0"/>
              </a:rPr>
              <a:t> Basics</a:t>
            </a:r>
          </a:p>
        </p:txBody>
      </p:sp>
    </p:spTree>
    <p:extLst>
      <p:ext uri="{BB962C8B-B14F-4D97-AF65-F5344CB8AC3E}">
        <p14:creationId xmlns:p14="http://schemas.microsoft.com/office/powerpoint/2010/main" val="4391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16CCC-2647-2FE4-B43F-56A0026A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D5ADB4-9EAA-9FA7-56CF-00B3C924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44" y="1171102"/>
            <a:ext cx="11051720" cy="49150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licensed insurers writing property insurance in RI are required to participate.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a state agency. Essentially a partnership where profits and losses are shared based on market share.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Overseen by RIDBR and an 18-member Governing Committee comprised of 10 insurers, 6 public members, and 2 agents.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Managed by MPIUA (Mass FAIR Plan) since </a:t>
            </a:r>
            <a:r>
              <a:rPr lang="en-US" dirty="0">
                <a:solidFill>
                  <a:schemeClr val="tx1"/>
                </a:solidFill>
              </a:rPr>
              <a:t>1974.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135 employees with a full compliment of underwriting, claims, legal services. Everything but a marketing department.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C39D5A-4101-6EF0-4768-500DFAA004A2}"/>
              </a:ext>
            </a:extLst>
          </p:cNvPr>
          <p:cNvSpPr txBox="1">
            <a:spLocks/>
          </p:cNvSpPr>
          <p:nvPr/>
        </p:nvSpPr>
        <p:spPr>
          <a:xfrm>
            <a:off x="685537" y="245675"/>
            <a:ext cx="11051721" cy="6069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42241"/>
                </a:solidFill>
                <a:effectLst/>
                <a:uLnTx/>
                <a:uFillTx/>
                <a:latin typeface="Futura Lt BT" panose="020B0402020204020303" pitchFamily="34" charset="0"/>
              </a:rPr>
              <a:t>RIJRA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42241"/>
                </a:solidFill>
                <a:effectLst/>
                <a:uLnTx/>
                <a:uFillTx/>
                <a:latin typeface="Futura Lt BT" panose="020B0402020204020303" pitchFamily="34" charset="0"/>
              </a:rPr>
              <a:t> Basics Cont’d</a:t>
            </a:r>
          </a:p>
        </p:txBody>
      </p:sp>
    </p:spTree>
    <p:extLst>
      <p:ext uri="{BB962C8B-B14F-4D97-AF65-F5344CB8AC3E}">
        <p14:creationId xmlns:p14="http://schemas.microsoft.com/office/powerpoint/2010/main" val="43420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678C2-FEE0-A324-F7E7-06484F35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DFA43-5888-612C-C0C0-3E5D68F7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44" y="1171102"/>
            <a:ext cx="11051720" cy="49150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RIJRA</a:t>
            </a:r>
            <a:r>
              <a:rPr lang="en-US" dirty="0"/>
              <a:t> provides a range of HO and DP policies akin to what is found in the voluntary market.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maximum coverage limit for Owners Forms (HO 2,3,5 &amp; 8) offered at the </a:t>
            </a:r>
            <a:r>
              <a:rPr lang="en-US" dirty="0" err="1"/>
              <a:t>RIJRA</a:t>
            </a:r>
            <a:r>
              <a:rPr lang="en-US" dirty="0"/>
              <a:t> is $1,250,000 effective April 1, 2024.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Condo and renters coverage is offered as is a unique stand-alone lead policy. We also have a very small number of commercial policies.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RIJRA</a:t>
            </a:r>
            <a:r>
              <a:rPr lang="en-US" dirty="0"/>
              <a:t> does not offer flood insurance, not does it require a flood policy to be purchased to qualify for FAIR Plan coverage.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RIJRA’s market share as of December 2024 is </a:t>
            </a:r>
            <a:r>
              <a:rPr lang="en-US" b="1" dirty="0"/>
              <a:t>3.99%.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F8BDE9-A9D1-E644-3DC6-CB1A0EEEBDDE}"/>
              </a:ext>
            </a:extLst>
          </p:cNvPr>
          <p:cNvSpPr txBox="1">
            <a:spLocks/>
          </p:cNvSpPr>
          <p:nvPr/>
        </p:nvSpPr>
        <p:spPr>
          <a:xfrm>
            <a:off x="685537" y="245675"/>
            <a:ext cx="11051721" cy="6069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42241"/>
                </a:solidFill>
                <a:effectLst/>
                <a:uLnTx/>
                <a:uFillTx/>
                <a:latin typeface="Futura Lt BT" panose="020B0402020204020303" pitchFamily="34" charset="0"/>
              </a:rPr>
              <a:t>RIJRA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42241"/>
                </a:solidFill>
                <a:effectLst/>
                <a:uLnTx/>
                <a:uFillTx/>
                <a:latin typeface="Futura Lt BT" panose="020B0402020204020303" pitchFamily="34" charset="0"/>
              </a:rPr>
              <a:t> Basics Cont’d</a:t>
            </a:r>
          </a:p>
        </p:txBody>
      </p:sp>
    </p:spTree>
    <p:extLst>
      <p:ext uri="{BB962C8B-B14F-4D97-AF65-F5344CB8AC3E}">
        <p14:creationId xmlns:p14="http://schemas.microsoft.com/office/powerpoint/2010/main" val="120234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589"/>
            <a:ext cx="10515600" cy="60694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0" dirty="0">
                <a:solidFill>
                  <a:srgbClr val="042241"/>
                </a:solidFill>
                <a:latin typeface="Futura Lt BT"/>
              </a:rPr>
              <a:t> In-Force Policy Statistics @ 12.31.2025</a:t>
            </a:r>
          </a:p>
        </p:txBody>
      </p:sp>
      <p:pic>
        <p:nvPicPr>
          <p:cNvPr id="5" name="Picture 4" descr="A graph of numbers and a bar&#10;&#10;AI-generated content may be incorrect.">
            <a:extLst>
              <a:ext uri="{FF2B5EF4-FFF2-40B4-BE49-F238E27FC236}">
                <a16:creationId xmlns:a16="http://schemas.microsoft.com/office/drawing/2014/main" id="{96C46766-2023-D120-7C71-FBC279A4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50" y="1288018"/>
            <a:ext cx="3991532" cy="2295845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CF79B6A5-4CE1-17BC-7CD2-CE596F11B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35" y="3798085"/>
            <a:ext cx="2229161" cy="1771897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94C279-09EB-F219-E070-DFFCE15CB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6" y="1066657"/>
            <a:ext cx="7340704" cy="47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388"/>
            <a:ext cx="10587038" cy="475852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0" dirty="0">
                <a:solidFill>
                  <a:srgbClr val="042241"/>
                </a:solidFill>
                <a:latin typeface="Futura Lt BT"/>
              </a:rPr>
              <a:t>Growth by Geographic Area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0"/>
          </p:nvPr>
        </p:nvSpPr>
        <p:spPr>
          <a:xfrm>
            <a:off x="9330170" y="2018425"/>
            <a:ext cx="2653282" cy="27279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US" sz="1800" b="1" u="sng" dirty="0">
                <a:latin typeface="Futura Lt BT"/>
              </a:rPr>
              <a:t> YoY Growth</a:t>
            </a:r>
          </a:p>
          <a:p>
            <a:endParaRPr lang="en-US" sz="1800" dirty="0">
              <a:latin typeface="Futura Lt BT" panose="020B0402020204020303" pitchFamily="34" charset="0"/>
            </a:endParaRPr>
          </a:p>
          <a:p>
            <a:r>
              <a:rPr lang="en-US" sz="1800" b="1" dirty="0">
                <a:latin typeface="Futura Lt BT"/>
              </a:rPr>
              <a:t>Coastal:</a:t>
            </a:r>
            <a:r>
              <a:rPr lang="en-US" sz="1800" dirty="0">
                <a:latin typeface="Futura Lt BT"/>
              </a:rPr>
              <a:t> </a:t>
            </a:r>
            <a:r>
              <a:rPr lang="en-US" sz="1800" b="1" dirty="0">
                <a:latin typeface="Futura Lt BT"/>
              </a:rPr>
              <a:t>138</a:t>
            </a:r>
            <a:r>
              <a:rPr lang="en-US" sz="1800" dirty="0">
                <a:latin typeface="Futura Lt BT"/>
              </a:rPr>
              <a:t> policies  or </a:t>
            </a:r>
            <a:r>
              <a:rPr lang="en-US" sz="1800" b="1" dirty="0">
                <a:latin typeface="Futura Lt BT"/>
              </a:rPr>
              <a:t>2.15%</a:t>
            </a:r>
          </a:p>
          <a:p>
            <a:r>
              <a:rPr lang="en-US" sz="1800" b="1" dirty="0">
                <a:latin typeface="Futura Lt BT"/>
              </a:rPr>
              <a:t>Suburban:</a:t>
            </a:r>
            <a:r>
              <a:rPr lang="en-US" sz="1800" dirty="0">
                <a:latin typeface="Futura Lt BT"/>
              </a:rPr>
              <a:t> </a:t>
            </a:r>
            <a:r>
              <a:rPr lang="en-US" sz="1800" b="1" dirty="0">
                <a:latin typeface="Futura Lt BT"/>
              </a:rPr>
              <a:t>94</a:t>
            </a:r>
            <a:r>
              <a:rPr lang="en-US" sz="1800" dirty="0">
                <a:latin typeface="Futura Lt BT"/>
              </a:rPr>
              <a:t> policies or </a:t>
            </a:r>
            <a:r>
              <a:rPr lang="en-US" sz="1800" b="1" dirty="0">
                <a:latin typeface="Futura Lt BT"/>
              </a:rPr>
              <a:t>2.85%</a:t>
            </a:r>
          </a:p>
          <a:p>
            <a:r>
              <a:rPr lang="en-US" sz="1800" b="1" dirty="0">
                <a:latin typeface="Futura Lt BT"/>
              </a:rPr>
              <a:t>Urban: -120</a:t>
            </a:r>
            <a:r>
              <a:rPr lang="en-US" sz="1800" dirty="0">
                <a:latin typeface="Futura Lt BT"/>
              </a:rPr>
              <a:t> policies or </a:t>
            </a:r>
          </a:p>
          <a:p>
            <a:r>
              <a:rPr lang="en-US" sz="1800" b="1" dirty="0">
                <a:latin typeface="Futura Lt BT"/>
              </a:rPr>
              <a:t>-3.27%</a:t>
            </a:r>
          </a:p>
        </p:txBody>
      </p:sp>
      <p:pic>
        <p:nvPicPr>
          <p:cNvPr id="10" name="Picture 9" descr="A graph of numbers and a number&#10;&#10;AI-generated content may be incorrect.">
            <a:extLst>
              <a:ext uri="{FF2B5EF4-FFF2-40B4-BE49-F238E27FC236}">
                <a16:creationId xmlns:a16="http://schemas.microsoft.com/office/drawing/2014/main" id="{D698C730-9B83-C332-845D-F4D09B0E1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4" y="1483545"/>
            <a:ext cx="8595604" cy="38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8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715"/>
            <a:ext cx="10515600" cy="60694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b="0" dirty="0">
                <a:solidFill>
                  <a:srgbClr val="042241"/>
                </a:solidFill>
                <a:latin typeface="Futura Lt BT"/>
              </a:rPr>
              <a:t>Monthly New Business Applications – 24 Month View</a:t>
            </a:r>
            <a:endParaRPr lang="en-US" sz="3600" b="0" dirty="0">
              <a:solidFill>
                <a:srgbClr val="042241"/>
              </a:solidFill>
            </a:endParaRPr>
          </a:p>
        </p:txBody>
      </p:sp>
      <p:pic>
        <p:nvPicPr>
          <p:cNvPr id="7" name="Picture 6" descr="A graph with blue lines and white text&#10;&#10;AI-generated content may be incorrect.">
            <a:extLst>
              <a:ext uri="{FF2B5EF4-FFF2-40B4-BE49-F238E27FC236}">
                <a16:creationId xmlns:a16="http://schemas.microsoft.com/office/drawing/2014/main" id="{3EEA051B-3B0A-073C-71D1-1DF16A298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5" y="1670168"/>
            <a:ext cx="11524830" cy="37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27E-8A27-A3E3-45F8-82BDDEDC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42241"/>
                </a:solidFill>
              </a:rPr>
              <a:t>Economic Impact of </a:t>
            </a:r>
            <a:r>
              <a:rPr lang="en-US" altLang="en-US" dirty="0" err="1">
                <a:solidFill>
                  <a:srgbClr val="042241"/>
                </a:solidFill>
              </a:rPr>
              <a:t>RIJRA</a:t>
            </a:r>
            <a:endParaRPr lang="en-US" dirty="0">
              <a:solidFill>
                <a:srgbClr val="04224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F732-56A8-6BDE-854C-D0AAD661B1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1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42241"/>
                </a:solidFill>
              </a:rPr>
              <a:t>Provides stable insurance availability statewide.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42241"/>
                </a:solidFill>
              </a:rPr>
              <a:t>Allows Real Estate Market to function by allowing people to meet insurance requirements of mortgagees.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42241"/>
                </a:solidFill>
              </a:rPr>
              <a:t>Properties are required to be properly maintained promoting community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0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11F-E0DF-3F55-7ED7-38BBBDB0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42241"/>
                </a:solidFill>
              </a:rPr>
              <a:t>Who May Apply &amp; Eligible Property</a:t>
            </a:r>
            <a:endParaRPr lang="en-US" dirty="0">
              <a:solidFill>
                <a:srgbClr val="04224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C8DC-E873-719B-C7E3-3B39C54531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en-US" sz="1000" dirty="0"/>
          </a:p>
          <a:p>
            <a:r>
              <a:rPr lang="en-US" altLang="en-US" dirty="0"/>
              <a:t>Who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Any person or legal entity that has an insurable interest in the property</a:t>
            </a:r>
          </a:p>
          <a:p>
            <a:r>
              <a:rPr lang="en-US" altLang="en-US" dirty="0"/>
              <a:t>Eligibility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Real or Tangible Personal Property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Fixed Location in Rhode Island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Insurable Interest Must exist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Insurable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886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443193-6B0C-4E9C-B3CC-07BB894C0FD9}" vid="{D3096C1D-A08D-43C9-8763-DE759DD4EF75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UA PowerPoint Template 2025.10" id="{4F76C4FE-8FE6-4338-8831-478D69E0123E}" vid="{B5AC9F10-52B3-4D55-AE61-B4CD1DDDE5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990869E058344A4546143B288597E" ma:contentTypeVersion="1" ma:contentTypeDescription="Create a new document." ma:contentTypeScope="" ma:versionID="8ac1a4ad2f2d5c7660f99c5504fa9d7b">
  <xsd:schema xmlns:xsd="http://www.w3.org/2001/XMLSchema" xmlns:xs="http://www.w3.org/2001/XMLSchema" xmlns:p="http://schemas.microsoft.com/office/2006/metadata/properties" xmlns:ns2="$ListId:commdocs;" xmlns:ns3="http://schemas.microsoft.com/sharepoint/v4" targetNamespace="http://schemas.microsoft.com/office/2006/metadata/properties" ma:root="true" ma:fieldsID="02d95687937d068b980139351c892b6d" ns2:_="" ns3:_="">
    <xsd:import namespace="$ListId:commdocs;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Grouping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commdocs;" elementFormDefault="qualified">
    <xsd:import namespace="http://schemas.microsoft.com/office/2006/documentManagement/types"/>
    <xsd:import namespace="http://schemas.microsoft.com/office/infopath/2007/PartnerControls"/>
    <xsd:element name="Grouping" ma:index="8" ma:displayName="Grouping" ma:default="Agenda" ma:description="Add a Grouping" ma:internalName="Grouping">
      <xsd:simpleType>
        <xsd:restriction base="dms:Text">
          <xsd:maxLength value="7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ing xmlns="$ListId:commdocs;">Agenda</Grouping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8A12CC8-040C-44F8-8AA7-A4F0B10EA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F3844-701E-4B6A-B2D3-288EEA83B714}"/>
</file>

<file path=customXml/itemProps3.xml><?xml version="1.0" encoding="utf-8"?>
<ds:datastoreItem xmlns:ds="http://schemas.openxmlformats.org/officeDocument/2006/customXml" ds:itemID="{05D4F541-5638-43D9-96DF-908E67DB095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018cac68-9598-47f3-822a-a20f73c5c6f9"/>
    <ds:schemaRef ds:uri="http://schemas.openxmlformats.org/package/2006/metadata/core-properties"/>
    <ds:schemaRef ds:uri="48603d0e-99e6-493e-ba1e-2833026bf66c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RIJRA PowerPoint Template 2025.10</Template>
  <TotalTime>166</TotalTime>
  <Words>530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</vt:lpstr>
      <vt:lpstr>Futura LT</vt:lpstr>
      <vt:lpstr>Arial</vt:lpstr>
      <vt:lpstr>Futura Lt BT</vt:lpstr>
      <vt:lpstr>1_Office Theme</vt:lpstr>
      <vt:lpstr>2_Office Theme</vt:lpstr>
      <vt:lpstr>Presentation To The  RI Special Legislative Commission To Study Housing Affordability</vt:lpstr>
      <vt:lpstr>PowerPoint Presentation</vt:lpstr>
      <vt:lpstr>PowerPoint Presentation</vt:lpstr>
      <vt:lpstr>PowerPoint Presentation</vt:lpstr>
      <vt:lpstr> In-Force Policy Statistics @ 12.31.2025</vt:lpstr>
      <vt:lpstr>Growth by Geographic Area</vt:lpstr>
      <vt:lpstr>Monthly New Business Applications – 24 Month View</vt:lpstr>
      <vt:lpstr>Economic Impact of RIJRA</vt:lpstr>
      <vt:lpstr>Who May Apply &amp; Eligible Property</vt:lpstr>
      <vt:lpstr>How RIJRA Differs from Voluntary Insurers</vt:lpstr>
      <vt:lpstr>PowerPoint Presentation</vt:lpstr>
    </vt:vector>
  </TitlesOfParts>
  <Company>MPIUA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 Ding</dc:creator>
  <cp:lastModifiedBy>Francis OBrien</cp:lastModifiedBy>
  <cp:revision>16</cp:revision>
  <dcterms:created xsi:type="dcterms:W3CDTF">2026-01-07T16:40:35Z</dcterms:created>
  <dcterms:modified xsi:type="dcterms:W3CDTF">2026-01-13T18:03:47Z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0x010100C7F990869E058344A4546143B288597E</vt:lpwstr>
  </property>
</Properties>
</file>